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94" r:id="rId4"/>
    <p:sldId id="301" r:id="rId5"/>
    <p:sldId id="286" r:id="rId6"/>
    <p:sldId id="347" r:id="rId7"/>
    <p:sldId id="343" r:id="rId8"/>
    <p:sldId id="349" r:id="rId9"/>
    <p:sldId id="348" r:id="rId10"/>
    <p:sldId id="350" r:id="rId11"/>
    <p:sldId id="344" r:id="rId12"/>
    <p:sldId id="354" r:id="rId13"/>
    <p:sldId id="351" r:id="rId14"/>
    <p:sldId id="352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6CEF-A1C4-4D3B-8669-C3220993E6E0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9A00-D8E8-4D2B-B463-C82EA0FE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ACCF69-A650-4BC4-959E-0C916166D9EE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jbQ3CUsZ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G698U2Mv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win an argument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JONATHAN HABER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Powerful arguments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2564130"/>
          </a:xfrm>
        </p:spPr>
        <p:txBody>
          <a:bodyPr>
            <a:normAutofit fontScale="92500"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Based on sound understanding (know what you’re talking about)</a:t>
            </a:r>
            <a:endParaRPr lang="en-US" sz="2000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Logically coherent (premises lead to the conclusion)</a:t>
            </a:r>
            <a:endParaRPr lang="en-US" sz="2000" b="1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Identity and needs of the audience taken into account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Correct balance of logic, emotion and connection to the audience (ethos)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Carried on in the proper tense (past, present or future)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Principled goals and a desire to achieve agreement or understanding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09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Rhetorical devices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752599"/>
            <a:ext cx="7520940" cy="289560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www.youtube.com/watch?v=LHjbQ3CUsZ8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Rhetorical devices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256413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Linguistic devices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Literary (metaphor, alliteration, assonance, consonance, rhyming)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Oral (anaphora, </a:t>
            </a:r>
            <a:r>
              <a:rPr lang="en-US" sz="2000" b="1" dirty="0" err="1" smtClean="0"/>
              <a:t>tricolon</a:t>
            </a:r>
            <a:r>
              <a:rPr lang="en-US" sz="2000" b="1" dirty="0" smtClean="0"/>
              <a:t>, chiasmus)</a:t>
            </a:r>
            <a:endParaRPr lang="en-US" sz="2000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Strategic devices</a:t>
            </a:r>
            <a:endParaRPr lang="en-US" sz="2000" b="1" dirty="0"/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err="1" smtClean="0"/>
              <a:t>Procatolepsis</a:t>
            </a:r>
            <a:endParaRPr lang="en-US" sz="2000" b="1" dirty="0" smtClean="0"/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Rhetorical Questions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Innuendo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Story-formation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141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bias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752599"/>
            <a:ext cx="7520940" cy="289560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www.youtube.com/watch?v=vJG698U2Mvo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Cognitive biases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00628"/>
            <a:ext cx="3848100" cy="3579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Examples of biases: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Anchoring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Framing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Bandwagon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Halo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Confirmation Bias</a:t>
            </a:r>
            <a:endParaRPr lang="en-US" sz="2000" b="0" dirty="0"/>
          </a:p>
        </p:txBody>
      </p:sp>
      <p:pic>
        <p:nvPicPr>
          <p:cNvPr id="1026" name="Picture 2" descr="http://2.bp.blogspot.com/-f7SFFKhuXn0/UflzrpGguSI/AAAAAAAAAG0/0X-W0YZp7rw/s1600/Thinking+Fast+and+S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24955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Jonathan</a:t>
            </a:r>
            <a:r>
              <a:rPr lang="en-US" sz="3000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 </a:t>
            </a:r>
            <a:r>
              <a:rPr lang="en-US" dirty="0" smtClean="0"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Haber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763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Curriculum Developer and Author – </a:t>
            </a:r>
            <a:r>
              <a:rPr lang="en-US" i="1" dirty="0"/>
              <a:t>Critical Voter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Curriculum Developer, Woodrow Wilson Academy at MIT</a:t>
            </a:r>
            <a:endParaRPr lang="en-US" i="1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Chief Learner – Degree of Freedom One Year BA Project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Author of </a:t>
            </a:r>
            <a:r>
              <a:rPr lang="en-US" i="1" dirty="0"/>
              <a:t>MOOCS: The Essential Guide </a:t>
            </a:r>
            <a:r>
              <a:rPr lang="en-US" dirty="0"/>
              <a:t>(MIT Press)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Inaugural HarvardX Visiting Fellow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Founder and CEO of </a:t>
            </a:r>
            <a:r>
              <a:rPr lang="en-US" dirty="0" err="1" smtClean="0"/>
              <a:t>SkillCheck</a:t>
            </a:r>
            <a:r>
              <a:rPr lang="en-US" dirty="0" smtClean="0"/>
              <a:t>, Inc. and creator of the Internet and Computing Core Certification (IC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Co-author of </a:t>
            </a:r>
            <a:r>
              <a:rPr lang="en-US" i="1" dirty="0" smtClean="0"/>
              <a:t>National Educational Technology Standards (NETS*S): Resources for Assessment </a:t>
            </a:r>
            <a:r>
              <a:rPr lang="en-US" dirty="0" smtClean="0"/>
              <a:t>published by the International Society for Technology in Education (ISTE)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2" y="4495800"/>
            <a:ext cx="61626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09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CRITICAL </a:t>
            </a:r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VOTER (</a:t>
            </a:r>
            <a:r>
              <a:rPr lang="en-US" sz="3000" b="1" cap="none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www.criticalvoter.com</a:t>
            </a:r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)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92579"/>
            <a:ext cx="2844800" cy="4267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3857355" cy="426719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7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Practical critical thinking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/>
              <a:t>Logic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/>
              <a:t>Argumentation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/>
              <a:t>Rhetoric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/>
              <a:t>Media and Information Literacy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/>
              <a:t>Cognitive Science</a:t>
            </a:r>
          </a:p>
          <a:p>
            <a:pPr marL="0" lvl="1" indent="0">
              <a:spcBef>
                <a:spcPts val="600"/>
              </a:spcBef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5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What is an argument?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pic>
        <p:nvPicPr>
          <p:cNvPr id="1026" name="Picture 2" descr="http://www.craziestsportsfights.com/wp-content/uploads/2015/03/Hockey-f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2446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rcurynews.com/wp-content/uploads/2016/08/20121015_125051_AP528118692098.jpg?w=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344162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smagazine.com/spring2013/images/teen_pregnancy_campaign_ad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989907"/>
            <a:ext cx="3505200" cy="25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What is an argument?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861323"/>
            <a:ext cx="670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“You fight to win,” he writes; “you argue to achieve agreement.”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Jay </a:t>
            </a:r>
            <a:r>
              <a:rPr lang="en-US" dirty="0" err="1" smtClean="0"/>
              <a:t>Heinrichs</a:t>
            </a:r>
            <a:endParaRPr lang="en-US" dirty="0" smtClean="0"/>
          </a:p>
          <a:p>
            <a:pPr algn="r"/>
            <a:r>
              <a:rPr lang="en-US" dirty="0" smtClean="0"/>
              <a:t>Author, Thank You for Arguing</a:t>
            </a:r>
            <a:endParaRPr lang="en-US" dirty="0"/>
          </a:p>
        </p:txBody>
      </p:sp>
      <p:pic>
        <p:nvPicPr>
          <p:cNvPr id="2050" name="Picture 2" descr="https://images1.searchub.com/thank-you-argu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9716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Modes of persuasion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931670"/>
            <a:ext cx="5867400" cy="12192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Logos  - Logic</a:t>
            </a:r>
            <a:endParaRPr lang="en-US" sz="2000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Pathos  - Emotion</a:t>
            </a:r>
            <a:endParaRPr lang="en-US" sz="2000" b="1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Ethos  -  Connection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audience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pic>
        <p:nvPicPr>
          <p:cNvPr id="6" name="Picture 4" descr="http://www.mercurynews.com/wp-content/uploads/2016/08/20121015_125051_AP528118692098.jpg?w=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0161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Types of arguments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1676400"/>
            <a:ext cx="6096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Forensic Arguments</a:t>
            </a:r>
            <a:endParaRPr lang="en-US" sz="2000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Demonstrative Arguments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smtClean="0"/>
              <a:t>Deliberative Arguments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99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16833</TotalTime>
  <Words>294</Words>
  <Application>Microsoft Office PowerPoint</Application>
  <PresentationFormat>On-screen Show (4:3)</PresentationFormat>
  <Paragraphs>73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How to win an argument</vt:lpstr>
      <vt:lpstr>Jonathan Haber</vt:lpstr>
      <vt:lpstr>CRITICAL VOTER (www.criticalvoter.com)</vt:lpstr>
      <vt:lpstr>Practical critical thinking</vt:lpstr>
      <vt:lpstr>What is an argument?</vt:lpstr>
      <vt:lpstr>What is an argument?</vt:lpstr>
      <vt:lpstr>Modes of persuasion</vt:lpstr>
      <vt:lpstr>audience</vt:lpstr>
      <vt:lpstr>Types of arguments</vt:lpstr>
      <vt:lpstr>Powerful arguments</vt:lpstr>
      <vt:lpstr>Rhetorical devices</vt:lpstr>
      <vt:lpstr>Rhetorical devices</vt:lpstr>
      <vt:lpstr>bias</vt:lpstr>
      <vt:lpstr>Cognitive biases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learning to work</dc:title>
  <dc:creator>Jon</dc:creator>
  <cp:lastModifiedBy>Jonathan Haber</cp:lastModifiedBy>
  <cp:revision>45</cp:revision>
  <dcterms:created xsi:type="dcterms:W3CDTF">2014-09-15T14:54:50Z</dcterms:created>
  <dcterms:modified xsi:type="dcterms:W3CDTF">2016-11-20T12:20:59Z</dcterms:modified>
</cp:coreProperties>
</file>